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144C0B-CA1D-40FF-A7FF-F7C11BDC1521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26D3F3-11F3-4F87-8989-2012151903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605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142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95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46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25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74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781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73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32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93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463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880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144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08000" y="31302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508000" y="17118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508000" y="24210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508000" y="37692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508000" y="44784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508000" y="52578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2228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295399"/>
            <a:ext cx="11074400" cy="4525965"/>
          </a:xfrm>
        </p:spPr>
        <p:txBody>
          <a:bodyPr/>
          <a:lstStyle>
            <a:lvl1pPr marL="1730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buFont typeface="Arial" pitchFamily="34" charset="0"/>
              <a:buChar char="•"/>
              <a:defRPr sz="2400" b="0"/>
            </a:lvl1pPr>
            <a:lvl2pPr marL="684213" indent="-227013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2000"/>
            </a:lvl2pPr>
            <a:lvl3pPr marL="10874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800"/>
            </a:lvl3pPr>
            <a:lvl4pPr marL="1541463" indent="-169863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600"/>
            </a:lvl4pPr>
            <a:lvl5pPr marL="20018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080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31200" y="6653838"/>
            <a:ext cx="38608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" y="6638076"/>
            <a:ext cx="2844800" cy="365125"/>
          </a:xfrm>
          <a:prstGeom prst="rect">
            <a:avLst/>
          </a:prstGeom>
        </p:spPr>
        <p:txBody>
          <a:bodyPr/>
          <a:lstStyle>
            <a:lvl1pPr algn="l">
              <a:defRPr sz="1200" b="1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>
            <a:lvl1pPr>
              <a:buClr>
                <a:schemeClr val="accent3">
                  <a:lumMod val="50000"/>
                </a:schemeClr>
              </a:buCl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710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" y="1447802"/>
            <a:ext cx="5386917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600" y="1752602"/>
            <a:ext cx="5386917" cy="4068763"/>
          </a:xfrm>
        </p:spPr>
        <p:txBody>
          <a:bodyPr/>
          <a:lstStyle>
            <a:lvl1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2000"/>
            </a:lvl1pPr>
            <a:lvl2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2000"/>
            </a:lvl2pPr>
            <a:lvl3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800"/>
            </a:lvl3pPr>
            <a:lvl4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600"/>
            </a:lvl4pPr>
            <a:lvl5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8053" y="1752602"/>
            <a:ext cx="5389033" cy="4068763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0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1800"/>
            </a:lvl3pPr>
            <a:lvl4pPr>
              <a:buClr>
                <a:schemeClr val="bg1">
                  <a:lumMod val="95000"/>
                </a:schemeClr>
              </a:buClr>
              <a:defRPr sz="1600"/>
            </a:lvl4pPr>
            <a:lvl5pPr>
              <a:buClr>
                <a:schemeClr val="bg1">
                  <a:lumMod val="95000"/>
                </a:schemeClr>
              </a:buCl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5992283" y="1447803"/>
            <a:ext cx="5386917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8239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295401"/>
            <a:ext cx="5384800" cy="4525964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4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2000"/>
            </a:lvl3pPr>
            <a:lvl4pPr>
              <a:buClr>
                <a:schemeClr val="bg1">
                  <a:lumMod val="95000"/>
                </a:schemeClr>
              </a:buClr>
              <a:defRPr sz="1800"/>
            </a:lvl4pPr>
            <a:lvl5pPr>
              <a:buClr>
                <a:schemeClr val="bg1">
                  <a:lumMod val="95000"/>
                </a:schemeClr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94400" y="1295401"/>
            <a:ext cx="5384800" cy="4525964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4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2000"/>
            </a:lvl3pPr>
            <a:lvl4pPr>
              <a:buClr>
                <a:schemeClr val="bg1">
                  <a:lumMod val="95000"/>
                </a:schemeClr>
              </a:buClr>
              <a:defRPr sz="1800"/>
            </a:lvl4pPr>
            <a:lvl5pPr>
              <a:buClr>
                <a:schemeClr val="bg1">
                  <a:lumMod val="95000"/>
                </a:schemeClr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>
          <a:xfrm>
            <a:off x="609600" y="6638076"/>
            <a:ext cx="2844800" cy="365125"/>
          </a:xfr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13784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47801"/>
            <a:ext cx="31496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3962400" y="1447801"/>
            <a:ext cx="7620000" cy="152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609600" y="3048000"/>
            <a:ext cx="31496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3962400" y="3048000"/>
            <a:ext cx="7620000" cy="152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1184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A4F61-1AC7-4C9B-8EF8-3789D88E6DDB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9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3552" y="476673"/>
            <a:ext cx="8064896" cy="1031239"/>
          </a:xfrm>
        </p:spPr>
        <p:txBody>
          <a:bodyPr/>
          <a:lstStyle/>
          <a:p>
            <a:pPr algn="ctr"/>
            <a: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TECHNICAL COLLEGE</a:t>
            </a:r>
            <a:b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 CHI MINH CITY</a:t>
            </a:r>
            <a:endParaRPr lang="en-US" sz="27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5560" y="3645024"/>
            <a:ext cx="7897816" cy="108012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390 HOANG VAN THU, WARD 4, TAN BINH DISTRICT, HCMC</a:t>
            </a:r>
          </a:p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TEL: (848)-8440567; (848)-4490589</a:t>
            </a:r>
          </a:p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www.lttc.edu.vn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G:\Web\web_lytc\public_html\chuyende\webmoitruong\_admin\skin\images\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880" y="1484784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13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2601" y="1166248"/>
            <a:ext cx="8635389" cy="508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199456" y="77724"/>
            <a:ext cx="9801608" cy="80021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/>
            </a:outerShdw>
          </a:effectLst>
        </p:spPr>
        <p:txBody>
          <a:bodyPr wrap="square" lIns="91440" tIns="45720" rIns="91440" bIns="45720">
            <a:spAutoFit/>
            <a:scene3d>
              <a:camera prst="perspectiveRelaxedModerately"/>
              <a:lightRig rig="threePt" dir="t"/>
            </a:scene3d>
          </a:bodyPr>
          <a:lstStyle/>
          <a:p>
            <a:pPr algn="ctr"/>
            <a:r>
              <a:rPr lang="en-US" sz="23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OFFICIAL WEBSITE OF LY TU TRONG TECHNICAL COLLEGE</a:t>
            </a:r>
          </a:p>
          <a:p>
            <a:pPr algn="ctr"/>
            <a:r>
              <a:rPr lang="en-US" sz="23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 CHI MINH CITY </a:t>
            </a:r>
            <a:endParaRPr lang="vi-VN" sz="23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27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972344"/>
          </a:xfrm>
          <a:effectLst/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FUTURE OVERALL PLANNING OF LY TU TRONG TECHNICAL COLLEGE HO CHI MINH CITY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29997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143001"/>
            <a:ext cx="8229600" cy="557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37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06"/>
          <p:cNvGrpSpPr>
            <a:grpSpLocks/>
          </p:cNvGrpSpPr>
          <p:nvPr/>
        </p:nvGrpSpPr>
        <p:grpSpPr bwMode="auto">
          <a:xfrm>
            <a:off x="3333750" y="1120776"/>
            <a:ext cx="762000" cy="665163"/>
            <a:chOff x="3174" y="2656"/>
            <a:chExt cx="1549" cy="1351"/>
          </a:xfrm>
          <a:solidFill>
            <a:srgbClr val="FF0000"/>
          </a:solidFill>
        </p:grpSpPr>
        <p:sp>
          <p:nvSpPr>
            <p:cNvPr id="15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16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17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Group 106"/>
          <p:cNvGrpSpPr>
            <a:grpSpLocks/>
          </p:cNvGrpSpPr>
          <p:nvPr/>
        </p:nvGrpSpPr>
        <p:grpSpPr bwMode="auto">
          <a:xfrm>
            <a:off x="3309938" y="2928938"/>
            <a:ext cx="762000" cy="665162"/>
            <a:chOff x="3174" y="2656"/>
            <a:chExt cx="1549" cy="1351"/>
          </a:xfrm>
          <a:solidFill>
            <a:srgbClr val="FF0000"/>
          </a:solidFill>
        </p:grpSpPr>
        <p:sp>
          <p:nvSpPr>
            <p:cNvPr id="19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0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1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368365" y="142876"/>
            <a:ext cx="7842435" cy="868363"/>
          </a:xfrm>
        </p:spPr>
        <p:txBody>
          <a:bodyPr/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CONTENT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" name="Group 92"/>
          <p:cNvGrpSpPr>
            <a:grpSpLocks/>
          </p:cNvGrpSpPr>
          <p:nvPr/>
        </p:nvGrpSpPr>
        <p:grpSpPr bwMode="auto">
          <a:xfrm>
            <a:off x="3343275" y="2024063"/>
            <a:ext cx="762000" cy="665162"/>
            <a:chOff x="3174" y="2656"/>
            <a:chExt cx="1549" cy="1351"/>
          </a:xfrm>
          <a:solidFill>
            <a:srgbClr val="002060"/>
          </a:solidFill>
        </p:grpSpPr>
        <p:sp>
          <p:nvSpPr>
            <p:cNvPr id="24" name="AutoShape 93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5" name="AutoShape 94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6" name="AutoShape 95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27" name="Line 96"/>
          <p:cNvSpPr>
            <a:spLocks noChangeShapeType="1"/>
          </p:cNvSpPr>
          <p:nvPr/>
        </p:nvSpPr>
        <p:spPr bwMode="auto">
          <a:xfrm>
            <a:off x="3962400" y="17192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28" name="Text Box 97"/>
          <p:cNvSpPr txBox="1">
            <a:spLocks noChangeArrowheads="1"/>
          </p:cNvSpPr>
          <p:nvPr/>
        </p:nvSpPr>
        <p:spPr bwMode="auto">
          <a:xfrm>
            <a:off x="3924726" y="1165839"/>
            <a:ext cx="65055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HISTORY AND DEVELOPMENT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 Box 98"/>
          <p:cNvSpPr txBox="1">
            <a:spLocks noChangeArrowheads="1"/>
          </p:cNvSpPr>
          <p:nvPr/>
        </p:nvSpPr>
        <p:spPr bwMode="gray">
          <a:xfrm>
            <a:off x="3557379" y="12080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0" name="Line 99"/>
          <p:cNvSpPr>
            <a:spLocks noChangeShapeType="1"/>
          </p:cNvSpPr>
          <p:nvPr/>
        </p:nvSpPr>
        <p:spPr bwMode="auto">
          <a:xfrm>
            <a:off x="3952875" y="26336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31" name="Text Box 100"/>
          <p:cNvSpPr txBox="1">
            <a:spLocks noChangeArrowheads="1"/>
          </p:cNvSpPr>
          <p:nvPr/>
        </p:nvSpPr>
        <p:spPr bwMode="auto">
          <a:xfrm>
            <a:off x="4017827" y="4732532"/>
            <a:ext cx="45189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FIELDS OF TRAINING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 Box 101"/>
          <p:cNvSpPr txBox="1">
            <a:spLocks noChangeArrowheads="1"/>
          </p:cNvSpPr>
          <p:nvPr/>
        </p:nvSpPr>
        <p:spPr bwMode="gray">
          <a:xfrm>
            <a:off x="3547854" y="21224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pSp>
        <p:nvGrpSpPr>
          <p:cNvPr id="33" name="Group 106"/>
          <p:cNvGrpSpPr>
            <a:grpSpLocks/>
          </p:cNvGrpSpPr>
          <p:nvPr/>
        </p:nvGrpSpPr>
        <p:grpSpPr bwMode="auto">
          <a:xfrm>
            <a:off x="3309938" y="3835401"/>
            <a:ext cx="762000" cy="665163"/>
            <a:chOff x="3174" y="2656"/>
            <a:chExt cx="1549" cy="1351"/>
          </a:xfrm>
          <a:solidFill>
            <a:srgbClr val="002060"/>
          </a:solidFill>
        </p:grpSpPr>
        <p:sp>
          <p:nvSpPr>
            <p:cNvPr id="34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35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36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37" name="Line 110"/>
          <p:cNvSpPr>
            <a:spLocks noChangeShapeType="1"/>
          </p:cNvSpPr>
          <p:nvPr/>
        </p:nvSpPr>
        <p:spPr bwMode="auto">
          <a:xfrm>
            <a:off x="3952875" y="3571875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38" name="Text Box 111"/>
          <p:cNvSpPr txBox="1">
            <a:spLocks noChangeArrowheads="1"/>
          </p:cNvSpPr>
          <p:nvPr/>
        </p:nvSpPr>
        <p:spPr bwMode="auto">
          <a:xfrm>
            <a:off x="4051164" y="2969925"/>
            <a:ext cx="34628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ORGANIZATION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 Box 112"/>
          <p:cNvSpPr txBox="1">
            <a:spLocks noChangeArrowheads="1"/>
          </p:cNvSpPr>
          <p:nvPr/>
        </p:nvSpPr>
        <p:spPr bwMode="gray">
          <a:xfrm>
            <a:off x="3547854" y="304323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0" name="Text Box 114"/>
          <p:cNvSpPr txBox="1">
            <a:spLocks noChangeArrowheads="1"/>
          </p:cNvSpPr>
          <p:nvPr/>
        </p:nvSpPr>
        <p:spPr bwMode="auto">
          <a:xfrm>
            <a:off x="4035545" y="3827174"/>
            <a:ext cx="43377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STAFF &amp; TEACHERS 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 Box 115"/>
          <p:cNvSpPr txBox="1">
            <a:spLocks noChangeArrowheads="1"/>
          </p:cNvSpPr>
          <p:nvPr/>
        </p:nvSpPr>
        <p:spPr bwMode="gray">
          <a:xfrm>
            <a:off x="3525198" y="39004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grpSp>
        <p:nvGrpSpPr>
          <p:cNvPr id="42" name="Group 106"/>
          <p:cNvGrpSpPr>
            <a:grpSpLocks/>
          </p:cNvGrpSpPr>
          <p:nvPr/>
        </p:nvGrpSpPr>
        <p:grpSpPr bwMode="auto">
          <a:xfrm>
            <a:off x="3309938" y="4714876"/>
            <a:ext cx="762000" cy="665163"/>
            <a:chOff x="3174" y="2656"/>
            <a:chExt cx="1549" cy="1351"/>
          </a:xfrm>
          <a:solidFill>
            <a:srgbClr val="FF0000"/>
          </a:solidFill>
        </p:grpSpPr>
        <p:sp>
          <p:nvSpPr>
            <p:cNvPr id="43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44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45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46" name="Line 110"/>
          <p:cNvSpPr>
            <a:spLocks noChangeShapeType="1"/>
          </p:cNvSpPr>
          <p:nvPr/>
        </p:nvSpPr>
        <p:spPr bwMode="auto">
          <a:xfrm>
            <a:off x="3952875" y="45005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47" name="Line 113"/>
          <p:cNvSpPr>
            <a:spLocks noChangeShapeType="1"/>
          </p:cNvSpPr>
          <p:nvPr/>
        </p:nvSpPr>
        <p:spPr bwMode="auto">
          <a:xfrm>
            <a:off x="3952875" y="535781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48" name="Text Box 114"/>
          <p:cNvSpPr txBox="1">
            <a:spLocks noChangeArrowheads="1"/>
          </p:cNvSpPr>
          <p:nvPr/>
        </p:nvSpPr>
        <p:spPr bwMode="auto">
          <a:xfrm>
            <a:off x="4238625" y="5572126"/>
            <a:ext cx="37695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QUI MÔ ĐÀO TẠO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 Box 115"/>
          <p:cNvSpPr txBox="1">
            <a:spLocks noChangeArrowheads="1"/>
          </p:cNvSpPr>
          <p:nvPr/>
        </p:nvSpPr>
        <p:spPr bwMode="gray">
          <a:xfrm>
            <a:off x="3532773" y="4786314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0" name="Text Box 100"/>
          <p:cNvSpPr txBox="1">
            <a:spLocks noChangeArrowheads="1"/>
          </p:cNvSpPr>
          <p:nvPr/>
        </p:nvSpPr>
        <p:spPr bwMode="auto">
          <a:xfrm>
            <a:off x="4070071" y="2024063"/>
            <a:ext cx="49856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ACADEMIC PROGRAMS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1" name="Group 106"/>
          <p:cNvGrpSpPr>
            <a:grpSpLocks/>
          </p:cNvGrpSpPr>
          <p:nvPr/>
        </p:nvGrpSpPr>
        <p:grpSpPr bwMode="auto">
          <a:xfrm>
            <a:off x="3309938" y="5549901"/>
            <a:ext cx="762000" cy="665163"/>
            <a:chOff x="3174" y="2656"/>
            <a:chExt cx="1549" cy="1351"/>
          </a:xfrm>
          <a:solidFill>
            <a:srgbClr val="002060"/>
          </a:solidFill>
        </p:grpSpPr>
        <p:sp>
          <p:nvSpPr>
            <p:cNvPr id="52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53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54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55" name="Text Box 115"/>
          <p:cNvSpPr txBox="1">
            <a:spLocks noChangeArrowheads="1"/>
          </p:cNvSpPr>
          <p:nvPr/>
        </p:nvSpPr>
        <p:spPr bwMode="gray">
          <a:xfrm>
            <a:off x="3532773" y="5681664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56" name="Line 113"/>
          <p:cNvSpPr>
            <a:spLocks noChangeShapeType="1"/>
          </p:cNvSpPr>
          <p:nvPr/>
        </p:nvSpPr>
        <p:spPr bwMode="auto">
          <a:xfrm>
            <a:off x="3881438" y="62150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pic>
        <p:nvPicPr>
          <p:cNvPr id="3075" name="Picture 3" descr="C:\Program Files\Microsoft Office\MEDIA\CAGCAT10\j0293236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002" y="332656"/>
            <a:ext cx="687582" cy="50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54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2738438" y="485998"/>
            <a:ext cx="7696200" cy="566738"/>
          </a:xfrm>
        </p:spPr>
        <p:txBody>
          <a:bodyPr anchor="t">
            <a:normAutofit fontScale="90000"/>
          </a:bodyPr>
          <a:lstStyle/>
          <a:p>
            <a:pPr algn="l">
              <a:buNone/>
            </a:pP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History and development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3884922" y="4144965"/>
            <a:ext cx="2637231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Vocational Training High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en-US" b="1" dirty="0">
              <a:solidFill>
                <a:srgbClr val="002060"/>
              </a:solidFill>
              <a:latin typeface="VNI-Bandit" pitchFamily="2" charset="0"/>
            </a:endParaRPr>
          </a:p>
        </p:txBody>
      </p: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1854200" y="458788"/>
            <a:ext cx="762000" cy="665162"/>
            <a:chOff x="864" y="912"/>
            <a:chExt cx="480" cy="419"/>
          </a:xfrm>
          <a:solidFill>
            <a:srgbClr val="FF0000"/>
          </a:solidFill>
        </p:grpSpPr>
        <p:grpSp>
          <p:nvGrpSpPr>
            <p:cNvPr id="25" name="Group 24"/>
            <p:cNvGrpSpPr>
              <a:grpSpLocks/>
            </p:cNvGrpSpPr>
            <p:nvPr/>
          </p:nvGrpSpPr>
          <p:grpSpPr bwMode="auto">
            <a:xfrm>
              <a:off x="864" y="912"/>
              <a:ext cx="480" cy="419"/>
              <a:chOff x="1110" y="2656"/>
              <a:chExt cx="1549" cy="1351"/>
            </a:xfrm>
            <a:grpFill/>
          </p:grpSpPr>
          <p:sp>
            <p:nvSpPr>
              <p:cNvPr id="27" name="AutoShape 25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vi-VN" sz="2400">
                  <a:latin typeface="Times New Roman" pitchFamily="18" charset="0"/>
                </a:endParaRPr>
              </a:p>
            </p:txBody>
          </p:sp>
          <p:sp>
            <p:nvSpPr>
              <p:cNvPr id="28" name="AutoShape 26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vi-VN" sz="2400">
                  <a:latin typeface="Times New Roman" pitchFamily="18" charset="0"/>
                </a:endParaRPr>
              </a:p>
            </p:txBody>
          </p:sp>
          <p:sp>
            <p:nvSpPr>
              <p:cNvPr id="29" name="AutoShape 27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</p:grpSp>
        <p:sp>
          <p:nvSpPr>
            <p:cNvPr id="26" name="Text Box 28"/>
            <p:cNvSpPr txBox="1">
              <a:spLocks noChangeArrowheads="1"/>
            </p:cNvSpPr>
            <p:nvPr/>
          </p:nvSpPr>
          <p:spPr bwMode="gray">
            <a:xfrm>
              <a:off x="993" y="974"/>
              <a:ext cx="213" cy="2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2400" b="1" dirty="0">
                  <a:latin typeface="Times New Roman" pitchFamily="18" charset="0"/>
                  <a:cs typeface="Times New Roman" pitchFamily="18" charset="0"/>
                </a:rPr>
                <a:t>1</a:t>
              </a:r>
            </a:p>
          </p:txBody>
        </p:sp>
      </p:grpSp>
      <p:sp>
        <p:nvSpPr>
          <p:cNvPr id="30" name="Line 32"/>
          <p:cNvSpPr>
            <a:spLocks noChangeShapeType="1"/>
          </p:cNvSpPr>
          <p:nvPr/>
        </p:nvSpPr>
        <p:spPr bwMode="auto">
          <a:xfrm flipV="1">
            <a:off x="3382787" y="3535363"/>
            <a:ext cx="1004270" cy="52347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1662113" y="4676775"/>
            <a:ext cx="2133600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Vocational Training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 flipV="1">
            <a:off x="5624513" y="2852193"/>
            <a:ext cx="1041000" cy="60697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 flipV="1">
            <a:off x="8149826" y="2166392"/>
            <a:ext cx="948707" cy="606971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9" name="Diamond 8"/>
          <p:cNvSpPr/>
          <p:nvPr/>
        </p:nvSpPr>
        <p:spPr>
          <a:xfrm>
            <a:off x="1898475" y="3412450"/>
            <a:ext cx="1484313" cy="1292771"/>
          </a:xfrm>
          <a:prstGeom prst="diamond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3" name="Text Box 6"/>
          <p:cNvSpPr txBox="1">
            <a:spLocks noChangeArrowheads="1"/>
          </p:cNvSpPr>
          <p:nvPr/>
        </p:nvSpPr>
        <p:spPr bwMode="gray">
          <a:xfrm>
            <a:off x="2105025" y="3875478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02-1986</a:t>
            </a:r>
          </a:p>
        </p:txBody>
      </p:sp>
      <p:sp>
        <p:nvSpPr>
          <p:cNvPr id="36" name="Diamond 35"/>
          <p:cNvSpPr/>
          <p:nvPr/>
        </p:nvSpPr>
        <p:spPr>
          <a:xfrm>
            <a:off x="4387058" y="2852194"/>
            <a:ext cx="1484313" cy="1292771"/>
          </a:xfrm>
          <a:prstGeom prst="diamond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7" name="Text Box 8"/>
          <p:cNvSpPr txBox="1">
            <a:spLocks noChangeArrowheads="1"/>
          </p:cNvSpPr>
          <p:nvPr/>
        </p:nvSpPr>
        <p:spPr bwMode="gray">
          <a:xfrm>
            <a:off x="4618039" y="3315222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03-1995</a:t>
            </a:r>
          </a:p>
        </p:txBody>
      </p:sp>
      <p:sp>
        <p:nvSpPr>
          <p:cNvPr id="38" name="Diamond 37"/>
          <p:cNvSpPr/>
          <p:nvPr/>
        </p:nvSpPr>
        <p:spPr>
          <a:xfrm>
            <a:off x="6665514" y="2166393"/>
            <a:ext cx="1484313" cy="1292771"/>
          </a:xfrm>
          <a:prstGeom prst="diamond">
            <a:avLst/>
          </a:prstGeom>
          <a:gradFill flip="none" rotWithShape="1">
            <a:gsLst>
              <a:gs pos="40000">
                <a:schemeClr val="accent6">
                  <a:lumMod val="75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6522153" y="3409191"/>
            <a:ext cx="2102025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Technical High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gray">
          <a:xfrm>
            <a:off x="6896494" y="2629421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03-1999</a:t>
            </a:r>
          </a:p>
        </p:txBody>
      </p:sp>
      <p:sp>
        <p:nvSpPr>
          <p:cNvPr id="41" name="Diamond 40"/>
          <p:cNvSpPr/>
          <p:nvPr/>
        </p:nvSpPr>
        <p:spPr>
          <a:xfrm>
            <a:off x="8867553" y="1288778"/>
            <a:ext cx="1484313" cy="1292771"/>
          </a:xfrm>
          <a:prstGeom prst="diamond">
            <a:avLst/>
          </a:prstGeom>
          <a:gradFill flip="none" rotWithShape="1">
            <a:gsLst>
              <a:gs pos="58000">
                <a:srgbClr val="C00000"/>
              </a:gs>
              <a:gs pos="100000">
                <a:srgbClr val="FFEBFA"/>
              </a:gs>
            </a:gsLst>
            <a:lin ang="13500000" scaled="1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Text Box 11"/>
          <p:cNvSpPr txBox="1">
            <a:spLocks noChangeArrowheads="1"/>
          </p:cNvSpPr>
          <p:nvPr/>
        </p:nvSpPr>
        <p:spPr bwMode="gray">
          <a:xfrm>
            <a:off x="9098533" y="1751807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02-2005</a:t>
            </a: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8733408" y="2481785"/>
            <a:ext cx="1752600" cy="147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Tehnical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College Ho Chi Minh City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b="1" dirty="0">
              <a:solidFill>
                <a:srgbClr val="002060"/>
              </a:solidFill>
              <a:latin typeface="VNI-Bandi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64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ACADEMIC PROGRAMS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14" name="AutoShape 3"/>
          <p:cNvSpPr>
            <a:spLocks noChangeArrowheads="1"/>
          </p:cNvSpPr>
          <p:nvPr/>
        </p:nvSpPr>
        <p:spPr bwMode="invGray">
          <a:xfrm rot="16200000">
            <a:off x="5649085" y="2240385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invGray">
          <a:xfrm rot="12310307">
            <a:off x="4484669" y="2772536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invGray">
          <a:xfrm rot="8227358">
            <a:off x="4625570" y="416782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invGray">
          <a:xfrm rot="19945898">
            <a:off x="6766802" y="2822001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19" name="Oval 9"/>
          <p:cNvSpPr>
            <a:spLocks noChangeArrowheads="1"/>
          </p:cNvSpPr>
          <p:nvPr/>
        </p:nvSpPr>
        <p:spPr bwMode="auto">
          <a:xfrm>
            <a:off x="4135439" y="3190925"/>
            <a:ext cx="3743325" cy="649188"/>
          </a:xfrm>
          <a:prstGeom prst="ellipse">
            <a:avLst/>
          </a:prstGeom>
          <a:noFill/>
          <a:ln w="38100" algn="ctr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grpSp>
        <p:nvGrpSpPr>
          <p:cNvPr id="20" name="Group 10"/>
          <p:cNvGrpSpPr>
            <a:grpSpLocks/>
          </p:cNvGrpSpPr>
          <p:nvPr/>
        </p:nvGrpSpPr>
        <p:grpSpPr bwMode="auto">
          <a:xfrm>
            <a:off x="4179243" y="2474913"/>
            <a:ext cx="360363" cy="360363"/>
            <a:chOff x="1973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1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22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grpSp>
        <p:nvGrpSpPr>
          <p:cNvPr id="26" name="Group 16"/>
          <p:cNvGrpSpPr>
            <a:grpSpLocks/>
          </p:cNvGrpSpPr>
          <p:nvPr/>
        </p:nvGrpSpPr>
        <p:grpSpPr bwMode="auto">
          <a:xfrm>
            <a:off x="7264140" y="4524375"/>
            <a:ext cx="360362" cy="360361"/>
            <a:chOff x="2109" y="3612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7" name="Oval 17"/>
            <p:cNvSpPr>
              <a:spLocks noChangeArrowheads="1"/>
            </p:cNvSpPr>
            <p:nvPr/>
          </p:nvSpPr>
          <p:spPr bwMode="gray">
            <a:xfrm>
              <a:off x="2109" y="3612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28" name="Oval 18"/>
            <p:cNvSpPr>
              <a:spLocks noChangeArrowheads="1"/>
            </p:cNvSpPr>
            <p:nvPr/>
          </p:nvSpPr>
          <p:spPr bwMode="gray">
            <a:xfrm>
              <a:off x="2119" y="3631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grpSp>
        <p:nvGrpSpPr>
          <p:cNvPr id="29" name="Group 19"/>
          <p:cNvGrpSpPr>
            <a:grpSpLocks/>
          </p:cNvGrpSpPr>
          <p:nvPr/>
        </p:nvGrpSpPr>
        <p:grpSpPr bwMode="auto">
          <a:xfrm>
            <a:off x="5864984" y="1488673"/>
            <a:ext cx="360362" cy="360362"/>
            <a:chOff x="3470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0" name="Oval 20"/>
            <p:cNvSpPr>
              <a:spLocks noChangeArrowheads="1"/>
            </p:cNvSpPr>
            <p:nvPr/>
          </p:nvSpPr>
          <p:spPr bwMode="gray">
            <a:xfrm>
              <a:off x="3470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2" name="Oval 21"/>
            <p:cNvSpPr>
              <a:spLocks noChangeArrowheads="1"/>
            </p:cNvSpPr>
            <p:nvPr/>
          </p:nvSpPr>
          <p:spPr bwMode="gray">
            <a:xfrm>
              <a:off x="3480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grpSp>
        <p:nvGrpSpPr>
          <p:cNvPr id="33" name="Group 22"/>
          <p:cNvGrpSpPr>
            <a:grpSpLocks/>
          </p:cNvGrpSpPr>
          <p:nvPr/>
        </p:nvGrpSpPr>
        <p:grpSpPr bwMode="auto">
          <a:xfrm>
            <a:off x="7496709" y="2502693"/>
            <a:ext cx="360362" cy="360362"/>
            <a:chOff x="3923" y="2659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4" name="Oval 23"/>
            <p:cNvSpPr>
              <a:spLocks noChangeArrowheads="1"/>
            </p:cNvSpPr>
            <p:nvPr/>
          </p:nvSpPr>
          <p:spPr bwMode="gray">
            <a:xfrm>
              <a:off x="3923" y="2659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5" name="Oval 24"/>
            <p:cNvSpPr>
              <a:spLocks noChangeArrowheads="1"/>
            </p:cNvSpPr>
            <p:nvPr/>
          </p:nvSpPr>
          <p:spPr bwMode="gray">
            <a:xfrm>
              <a:off x="3933" y="2678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36" name="Oval 28"/>
          <p:cNvSpPr>
            <a:spLocks noChangeArrowheads="1"/>
          </p:cNvSpPr>
          <p:nvPr/>
        </p:nvSpPr>
        <p:spPr bwMode="gray">
          <a:xfrm>
            <a:off x="5067300" y="3243312"/>
            <a:ext cx="259766" cy="64918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FFCC00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37" name="Oval 29"/>
          <p:cNvSpPr>
            <a:spLocks noChangeArrowheads="1"/>
          </p:cNvSpPr>
          <p:nvPr/>
        </p:nvSpPr>
        <p:spPr bwMode="gray">
          <a:xfrm>
            <a:off x="5067300" y="3243312"/>
            <a:ext cx="259766" cy="64918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en-US" sz="2400">
              <a:latin typeface="Times New Roman" pitchFamily="18" charset="0"/>
            </a:endParaRPr>
          </a:p>
        </p:txBody>
      </p:sp>
      <p:sp>
        <p:nvSpPr>
          <p:cNvPr id="38" name="Oval 30"/>
          <p:cNvSpPr>
            <a:spLocks noChangeArrowheads="1"/>
          </p:cNvSpPr>
          <p:nvPr/>
        </p:nvSpPr>
        <p:spPr bwMode="gray">
          <a:xfrm>
            <a:off x="5194300" y="3243312"/>
            <a:ext cx="1690688" cy="649188"/>
          </a:xfrm>
          <a:prstGeom prst="ellipse">
            <a:avLst/>
          </a:prstGeom>
          <a:gradFill rotWithShape="1">
            <a:gsLst>
              <a:gs pos="0">
                <a:srgbClr val="8A6E00"/>
              </a:gs>
              <a:gs pos="50000">
                <a:srgbClr val="FFCC00"/>
              </a:gs>
              <a:gs pos="100000">
                <a:srgbClr val="8A6E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39" name="Oval 31"/>
          <p:cNvSpPr>
            <a:spLocks noChangeArrowheads="1"/>
          </p:cNvSpPr>
          <p:nvPr/>
        </p:nvSpPr>
        <p:spPr bwMode="gray">
          <a:xfrm>
            <a:off x="5195889" y="3260775"/>
            <a:ext cx="1690687" cy="649188"/>
          </a:xfrm>
          <a:prstGeom prst="ellipse">
            <a:avLst/>
          </a:prstGeom>
          <a:gradFill rotWithShape="1">
            <a:gsLst>
              <a:gs pos="0">
                <a:srgbClr val="A28200"/>
              </a:gs>
              <a:gs pos="100000">
                <a:srgbClr val="FFCC00">
                  <a:alpha val="0"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1" name="Oval 32"/>
          <p:cNvSpPr>
            <a:spLocks noChangeArrowheads="1"/>
          </p:cNvSpPr>
          <p:nvPr/>
        </p:nvSpPr>
        <p:spPr bwMode="gray">
          <a:xfrm>
            <a:off x="5278438" y="3243312"/>
            <a:ext cx="1522412" cy="6491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2" name="Oval 33"/>
          <p:cNvSpPr>
            <a:spLocks noChangeArrowheads="1"/>
          </p:cNvSpPr>
          <p:nvPr/>
        </p:nvSpPr>
        <p:spPr bwMode="gray">
          <a:xfrm>
            <a:off x="5300663" y="2825750"/>
            <a:ext cx="1471612" cy="1473200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3" name="Oval 34"/>
          <p:cNvSpPr>
            <a:spLocks noChangeArrowheads="1"/>
          </p:cNvSpPr>
          <p:nvPr/>
        </p:nvSpPr>
        <p:spPr bwMode="gray">
          <a:xfrm>
            <a:off x="5318126" y="2835275"/>
            <a:ext cx="1438275" cy="14351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4" name="Oval 35"/>
          <p:cNvSpPr>
            <a:spLocks noChangeArrowheads="1"/>
          </p:cNvSpPr>
          <p:nvPr/>
        </p:nvSpPr>
        <p:spPr bwMode="gray">
          <a:xfrm>
            <a:off x="5334000" y="2849564"/>
            <a:ext cx="1366838" cy="1341437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5" name="Oval 36"/>
          <p:cNvSpPr>
            <a:spLocks noChangeArrowheads="1"/>
          </p:cNvSpPr>
          <p:nvPr/>
        </p:nvSpPr>
        <p:spPr bwMode="gray">
          <a:xfrm>
            <a:off x="5414964" y="2949576"/>
            <a:ext cx="1214437" cy="1090613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46" name="Text Box 37"/>
          <p:cNvSpPr txBox="1">
            <a:spLocks noChangeArrowheads="1"/>
          </p:cNvSpPr>
          <p:nvPr/>
        </p:nvSpPr>
        <p:spPr bwMode="gray">
          <a:xfrm>
            <a:off x="5154613" y="3050978"/>
            <a:ext cx="17716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TU TRONG TECHNICAL COLLEGE HO CHI MINH CITY</a:t>
            </a:r>
          </a:p>
        </p:txBody>
      </p:sp>
      <p:sp>
        <p:nvSpPr>
          <p:cNvPr id="47" name="Text Box 38"/>
          <p:cNvSpPr txBox="1">
            <a:spLocks noChangeArrowheads="1"/>
          </p:cNvSpPr>
          <p:nvPr/>
        </p:nvSpPr>
        <p:spPr bwMode="auto">
          <a:xfrm>
            <a:off x="4439816" y="1124744"/>
            <a:ext cx="32482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DEGREE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 Box 39"/>
          <p:cNvSpPr txBox="1">
            <a:spLocks noChangeArrowheads="1"/>
          </p:cNvSpPr>
          <p:nvPr/>
        </p:nvSpPr>
        <p:spPr bwMode="auto">
          <a:xfrm>
            <a:off x="2075334" y="2097767"/>
            <a:ext cx="27336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 Box 40"/>
          <p:cNvSpPr txBox="1">
            <a:spLocks noChangeArrowheads="1"/>
          </p:cNvSpPr>
          <p:nvPr/>
        </p:nvSpPr>
        <p:spPr bwMode="auto">
          <a:xfrm>
            <a:off x="7602731" y="2160589"/>
            <a:ext cx="2565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TECHNICIAN DEGREE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 Box 43"/>
          <p:cNvSpPr txBox="1">
            <a:spLocks noChangeArrowheads="1"/>
          </p:cNvSpPr>
          <p:nvPr/>
        </p:nvSpPr>
        <p:spPr bwMode="auto">
          <a:xfrm>
            <a:off x="1765145" y="4890400"/>
            <a:ext cx="31872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SHORT-TERM TRAINING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0" name="Group 10"/>
          <p:cNvGrpSpPr>
            <a:grpSpLocks/>
          </p:cNvGrpSpPr>
          <p:nvPr/>
        </p:nvGrpSpPr>
        <p:grpSpPr bwMode="auto">
          <a:xfrm>
            <a:off x="4377489" y="4524375"/>
            <a:ext cx="360363" cy="360363"/>
            <a:chOff x="1973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1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52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53" name="Text Box 43"/>
          <p:cNvSpPr txBox="1">
            <a:spLocks noChangeArrowheads="1"/>
          </p:cNvSpPr>
          <p:nvPr/>
        </p:nvSpPr>
        <p:spPr bwMode="auto">
          <a:xfrm>
            <a:off x="7086601" y="4879058"/>
            <a:ext cx="318722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DEGREE (TRANSFER)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AutoShape 6"/>
          <p:cNvSpPr>
            <a:spLocks noChangeArrowheads="1"/>
          </p:cNvSpPr>
          <p:nvPr/>
        </p:nvSpPr>
        <p:spPr bwMode="invGray">
          <a:xfrm rot="2186637">
            <a:off x="6591413" y="424722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79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ORGANIZATION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grpSp>
        <p:nvGrpSpPr>
          <p:cNvPr id="96" name="Group 51"/>
          <p:cNvGrpSpPr>
            <a:grpSpLocks/>
          </p:cNvGrpSpPr>
          <p:nvPr/>
        </p:nvGrpSpPr>
        <p:grpSpPr bwMode="auto">
          <a:xfrm>
            <a:off x="3809496" y="1662213"/>
            <a:ext cx="4116035" cy="4014027"/>
            <a:chOff x="2617864" y="1866900"/>
            <a:chExt cx="4115237" cy="4014028"/>
          </a:xfrm>
        </p:grpSpPr>
        <p:sp>
          <p:nvSpPr>
            <p:cNvPr id="97" name="Oval 4"/>
            <p:cNvSpPr>
              <a:spLocks noChangeArrowheads="1"/>
            </p:cNvSpPr>
            <p:nvPr/>
          </p:nvSpPr>
          <p:spPr bwMode="auto">
            <a:xfrm>
              <a:off x="2818356" y="2136775"/>
              <a:ext cx="3742600" cy="364331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algn="ctr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98" name="Group 5"/>
            <p:cNvGrpSpPr>
              <a:grpSpLocks/>
            </p:cNvGrpSpPr>
            <p:nvPr/>
          </p:nvGrpSpPr>
          <p:grpSpPr bwMode="auto">
            <a:xfrm>
              <a:off x="3735266" y="3009901"/>
              <a:ext cx="1907931" cy="1960563"/>
              <a:chOff x="2016" y="1920"/>
              <a:chExt cx="1680" cy="1680"/>
            </a:xfrm>
          </p:grpSpPr>
          <p:sp>
            <p:nvSpPr>
              <p:cNvPr id="131" name="Oval 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742E00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2" name="Freeform 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995 w 1321"/>
                  <a:gd name="T1" fmla="*/ 79 h 712"/>
                  <a:gd name="T2" fmla="*/ 1008 w 1321"/>
                  <a:gd name="T3" fmla="*/ 87 h 712"/>
                  <a:gd name="T4" fmla="*/ 1011 w 1321"/>
                  <a:gd name="T5" fmla="*/ 94 h 712"/>
                  <a:gd name="T6" fmla="*/ 1006 w 1321"/>
                  <a:gd name="T7" fmla="*/ 102 h 712"/>
                  <a:gd name="T8" fmla="*/ 993 w 1321"/>
                  <a:gd name="T9" fmla="*/ 107 h 712"/>
                  <a:gd name="T10" fmla="*/ 973 w 1321"/>
                  <a:gd name="T11" fmla="*/ 114 h 712"/>
                  <a:gd name="T12" fmla="*/ 948 w 1321"/>
                  <a:gd name="T13" fmla="*/ 119 h 712"/>
                  <a:gd name="T14" fmla="*/ 915 w 1321"/>
                  <a:gd name="T15" fmla="*/ 124 h 712"/>
                  <a:gd name="T16" fmla="*/ 878 w 1321"/>
                  <a:gd name="T17" fmla="*/ 128 h 712"/>
                  <a:gd name="T18" fmla="*/ 836 w 1321"/>
                  <a:gd name="T19" fmla="*/ 132 h 712"/>
                  <a:gd name="T20" fmla="*/ 789 w 1321"/>
                  <a:gd name="T21" fmla="*/ 134 h 712"/>
                  <a:gd name="T22" fmla="*/ 740 w 1321"/>
                  <a:gd name="T23" fmla="*/ 135 h 712"/>
                  <a:gd name="T24" fmla="*/ 686 w 1321"/>
                  <a:gd name="T25" fmla="*/ 139 h 712"/>
                  <a:gd name="T26" fmla="*/ 631 w 1321"/>
                  <a:gd name="T27" fmla="*/ 140 h 712"/>
                  <a:gd name="T28" fmla="*/ 609 w 1321"/>
                  <a:gd name="T29" fmla="*/ 141 h 712"/>
                  <a:gd name="T30" fmla="*/ 365 w 1321"/>
                  <a:gd name="T31" fmla="*/ 141 h 712"/>
                  <a:gd name="T32" fmla="*/ 361 w 1321"/>
                  <a:gd name="T33" fmla="*/ 141 h 712"/>
                  <a:gd name="T34" fmla="*/ 313 w 1321"/>
                  <a:gd name="T35" fmla="*/ 140 h 712"/>
                  <a:gd name="T36" fmla="*/ 267 w 1321"/>
                  <a:gd name="T37" fmla="*/ 139 h 712"/>
                  <a:gd name="T38" fmla="*/ 223 w 1321"/>
                  <a:gd name="T39" fmla="*/ 137 h 712"/>
                  <a:gd name="T40" fmla="*/ 180 w 1321"/>
                  <a:gd name="T41" fmla="*/ 134 h 712"/>
                  <a:gd name="T42" fmla="*/ 143 w 1321"/>
                  <a:gd name="T43" fmla="*/ 134 h 712"/>
                  <a:gd name="T44" fmla="*/ 110 w 1321"/>
                  <a:gd name="T45" fmla="*/ 130 h 712"/>
                  <a:gd name="T46" fmla="*/ 76 w 1321"/>
                  <a:gd name="T47" fmla="*/ 127 h 712"/>
                  <a:gd name="T48" fmla="*/ 53 w 1321"/>
                  <a:gd name="T49" fmla="*/ 125 h 712"/>
                  <a:gd name="T50" fmla="*/ 26 w 1321"/>
                  <a:gd name="T51" fmla="*/ 119 h 712"/>
                  <a:gd name="T52" fmla="*/ 18 w 1321"/>
                  <a:gd name="T53" fmla="*/ 115 h 712"/>
                  <a:gd name="T54" fmla="*/ 6 w 1321"/>
                  <a:gd name="T55" fmla="*/ 110 h 712"/>
                  <a:gd name="T56" fmla="*/ 0 w 1321"/>
                  <a:gd name="T57" fmla="*/ 103 h 712"/>
                  <a:gd name="T58" fmla="*/ 0 w 1321"/>
                  <a:gd name="T59" fmla="*/ 102 h 712"/>
                  <a:gd name="T60" fmla="*/ 4 w 1321"/>
                  <a:gd name="T61" fmla="*/ 94 h 712"/>
                  <a:gd name="T62" fmla="*/ 16 w 1321"/>
                  <a:gd name="T63" fmla="*/ 88 h 712"/>
                  <a:gd name="T64" fmla="*/ 37 w 1321"/>
                  <a:gd name="T65" fmla="*/ 73 h 712"/>
                  <a:gd name="T66" fmla="*/ 72 w 1321"/>
                  <a:gd name="T67" fmla="*/ 59 h 712"/>
                  <a:gd name="T68" fmla="*/ 114 w 1321"/>
                  <a:gd name="T69" fmla="*/ 47 h 712"/>
                  <a:gd name="T70" fmla="*/ 157 w 1321"/>
                  <a:gd name="T71" fmla="*/ 34 h 712"/>
                  <a:gd name="T72" fmla="*/ 207 w 1321"/>
                  <a:gd name="T73" fmla="*/ 24 h 712"/>
                  <a:gd name="T74" fmla="*/ 262 w 1321"/>
                  <a:gd name="T75" fmla="*/ 16 h 712"/>
                  <a:gd name="T76" fmla="*/ 318 w 1321"/>
                  <a:gd name="T77" fmla="*/ 9 h 712"/>
                  <a:gd name="T78" fmla="*/ 381 w 1321"/>
                  <a:gd name="T79" fmla="*/ 4 h 712"/>
                  <a:gd name="T80" fmla="*/ 444 w 1321"/>
                  <a:gd name="T81" fmla="*/ 4 h 712"/>
                  <a:gd name="T82" fmla="*/ 511 w 1321"/>
                  <a:gd name="T83" fmla="*/ 0 h 712"/>
                  <a:gd name="T84" fmla="*/ 511 w 1321"/>
                  <a:gd name="T85" fmla="*/ 0 h 712"/>
                  <a:gd name="T86" fmla="*/ 581 w 1321"/>
                  <a:gd name="T87" fmla="*/ 4 h 712"/>
                  <a:gd name="T88" fmla="*/ 648 w 1321"/>
                  <a:gd name="T89" fmla="*/ 4 h 712"/>
                  <a:gd name="T90" fmla="*/ 713 w 1321"/>
                  <a:gd name="T91" fmla="*/ 10 h 712"/>
                  <a:gd name="T92" fmla="*/ 774 w 1321"/>
                  <a:gd name="T93" fmla="*/ 18 h 712"/>
                  <a:gd name="T94" fmla="*/ 828 w 1321"/>
                  <a:gd name="T95" fmla="*/ 27 h 712"/>
                  <a:gd name="T96" fmla="*/ 879 w 1321"/>
                  <a:gd name="T97" fmla="*/ 38 h 712"/>
                  <a:gd name="T98" fmla="*/ 924 w 1321"/>
                  <a:gd name="T99" fmla="*/ 50 h 712"/>
                  <a:gd name="T100" fmla="*/ 963 w 1321"/>
                  <a:gd name="T101" fmla="*/ 64 h 712"/>
                  <a:gd name="T102" fmla="*/ 995 w 1321"/>
                  <a:gd name="T103" fmla="*/ 79 h 712"/>
                  <a:gd name="T104" fmla="*/ 995 w 1321"/>
                  <a:gd name="T105" fmla="*/ 79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66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99" name="Group 9"/>
            <p:cNvGrpSpPr>
              <a:grpSpLocks/>
            </p:cNvGrpSpPr>
            <p:nvPr/>
          </p:nvGrpSpPr>
          <p:grpSpPr bwMode="auto">
            <a:xfrm>
              <a:off x="3455620" y="5273041"/>
              <a:ext cx="2439384" cy="607887"/>
              <a:chOff x="2028" y="917"/>
              <a:chExt cx="1657" cy="416"/>
            </a:xfrm>
          </p:grpSpPr>
          <p:grpSp>
            <p:nvGrpSpPr>
              <p:cNvPr id="127" name="Group 10"/>
              <p:cNvGrpSpPr>
                <a:grpSpLocks/>
              </p:cNvGrpSpPr>
              <p:nvPr/>
            </p:nvGrpSpPr>
            <p:grpSpPr bwMode="auto">
              <a:xfrm>
                <a:off x="2028" y="917"/>
                <a:ext cx="1657" cy="416"/>
                <a:chOff x="-351" y="1234"/>
                <a:chExt cx="6453" cy="1682"/>
              </a:xfrm>
            </p:grpSpPr>
            <p:sp>
              <p:nvSpPr>
                <p:cNvPr id="129" name="Oval 11"/>
                <p:cNvSpPr>
                  <a:spLocks noChangeArrowheads="1"/>
                </p:cNvSpPr>
                <p:nvPr/>
              </p:nvSpPr>
              <p:spPr bwMode="gray">
                <a:xfrm>
                  <a:off x="-351" y="1234"/>
                  <a:ext cx="1681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235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30" name="Freeform 12"/>
                <p:cNvSpPr>
                  <a:spLocks/>
                </p:cNvSpPr>
                <p:nvPr/>
              </p:nvSpPr>
              <p:spPr bwMode="gray">
                <a:xfrm>
                  <a:off x="-158" y="1262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" name="Oval 11"/>
                <p:cNvSpPr>
                  <a:spLocks noChangeArrowheads="1"/>
                </p:cNvSpPr>
                <p:nvPr/>
              </p:nvSpPr>
              <p:spPr bwMode="gray">
                <a:xfrm>
                  <a:off x="4421" y="1236"/>
                  <a:ext cx="1681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7" name="Freeform 12"/>
                <p:cNvSpPr>
                  <a:spLocks/>
                </p:cNvSpPr>
                <p:nvPr/>
              </p:nvSpPr>
              <p:spPr bwMode="gray">
                <a:xfrm>
                  <a:off x="4616" y="1264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92D050">
                        <a:tint val="66000"/>
                        <a:satMod val="160000"/>
                      </a:srgbClr>
                    </a:gs>
                    <a:gs pos="50000">
                      <a:srgbClr val="92D050">
                        <a:tint val="44500"/>
                        <a:satMod val="160000"/>
                      </a:srgbClr>
                    </a:gs>
                    <a:gs pos="100000">
                      <a:srgbClr val="92D05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28" name="Text Box 13"/>
              <p:cNvSpPr txBox="1">
                <a:spLocks noChangeArrowheads="1"/>
              </p:cNvSpPr>
              <p:nvPr/>
            </p:nvSpPr>
            <p:spPr bwMode="gray">
              <a:xfrm>
                <a:off x="2195" y="983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8" name="Text Box 13"/>
              <p:cNvSpPr txBox="1">
                <a:spLocks noChangeArrowheads="1"/>
              </p:cNvSpPr>
              <p:nvPr/>
            </p:nvSpPr>
            <p:spPr bwMode="gray">
              <a:xfrm>
                <a:off x="3422" y="983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0" name="Group 14"/>
            <p:cNvGrpSpPr>
              <a:grpSpLocks/>
            </p:cNvGrpSpPr>
            <p:nvPr/>
          </p:nvGrpSpPr>
          <p:grpSpPr bwMode="auto">
            <a:xfrm rot="2322363">
              <a:off x="3325698" y="3572103"/>
              <a:ext cx="347793" cy="191420"/>
              <a:chOff x="2108" y="3016"/>
              <a:chExt cx="235" cy="131"/>
            </a:xfrm>
          </p:grpSpPr>
          <p:sp>
            <p:nvSpPr>
              <p:cNvPr id="125" name="Oval 15"/>
              <p:cNvSpPr>
                <a:spLocks noChangeArrowheads="1"/>
              </p:cNvSpPr>
              <p:nvPr/>
            </p:nvSpPr>
            <p:spPr bwMode="gray">
              <a:xfrm rot="18227093">
                <a:off x="2111" y="3063"/>
                <a:ext cx="81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" name="Oval 16"/>
              <p:cNvSpPr>
                <a:spLocks noChangeArrowheads="1"/>
              </p:cNvSpPr>
              <p:nvPr/>
            </p:nvSpPr>
            <p:spPr bwMode="gray">
              <a:xfrm rot="18227093">
                <a:off x="2260" y="3012"/>
                <a:ext cx="80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1" name="Group 17"/>
            <p:cNvGrpSpPr>
              <a:grpSpLocks/>
            </p:cNvGrpSpPr>
            <p:nvPr/>
          </p:nvGrpSpPr>
          <p:grpSpPr bwMode="auto">
            <a:xfrm>
              <a:off x="2617864" y="3195948"/>
              <a:ext cx="635977" cy="630237"/>
              <a:chOff x="1925" y="3009"/>
              <a:chExt cx="432" cy="432"/>
            </a:xfrm>
          </p:grpSpPr>
          <p:grpSp>
            <p:nvGrpSpPr>
              <p:cNvPr id="121" name="Group 18"/>
              <p:cNvGrpSpPr>
                <a:grpSpLocks/>
              </p:cNvGrpSpPr>
              <p:nvPr/>
            </p:nvGrpSpPr>
            <p:grpSpPr bwMode="auto">
              <a:xfrm>
                <a:off x="1925" y="3009"/>
                <a:ext cx="432" cy="432"/>
                <a:chOff x="2408" y="563"/>
                <a:chExt cx="1681" cy="1680"/>
              </a:xfrm>
            </p:grpSpPr>
            <p:sp>
              <p:nvSpPr>
                <p:cNvPr id="123" name="Oval 19"/>
                <p:cNvSpPr>
                  <a:spLocks noChangeArrowheads="1"/>
                </p:cNvSpPr>
                <p:nvPr/>
              </p:nvSpPr>
              <p:spPr bwMode="gray">
                <a:xfrm>
                  <a:off x="2408" y="563"/>
                  <a:ext cx="1681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24" name="Freeform 20"/>
                <p:cNvSpPr>
                  <a:spLocks/>
                </p:cNvSpPr>
                <p:nvPr/>
              </p:nvSpPr>
              <p:spPr bwMode="gray">
                <a:xfrm>
                  <a:off x="2600" y="590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22" name="Text Box 21"/>
              <p:cNvSpPr txBox="1">
                <a:spLocks noChangeArrowheads="1"/>
              </p:cNvSpPr>
              <p:nvPr/>
            </p:nvSpPr>
            <p:spPr bwMode="gray">
              <a:xfrm>
                <a:off x="2072" y="3089"/>
                <a:ext cx="125" cy="31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2" name="Group 22"/>
            <p:cNvGrpSpPr>
              <a:grpSpLocks/>
            </p:cNvGrpSpPr>
            <p:nvPr/>
          </p:nvGrpSpPr>
          <p:grpSpPr bwMode="auto">
            <a:xfrm>
              <a:off x="6101520" y="3064498"/>
              <a:ext cx="631581" cy="638175"/>
              <a:chOff x="3838" y="1601"/>
              <a:chExt cx="430" cy="437"/>
            </a:xfrm>
          </p:grpSpPr>
          <p:grpSp>
            <p:nvGrpSpPr>
              <p:cNvPr id="117" name="Group 23"/>
              <p:cNvGrpSpPr>
                <a:grpSpLocks/>
              </p:cNvGrpSpPr>
              <p:nvPr/>
            </p:nvGrpSpPr>
            <p:grpSpPr bwMode="auto">
              <a:xfrm>
                <a:off x="3838" y="1601"/>
                <a:ext cx="430" cy="437"/>
                <a:chOff x="1630" y="512"/>
                <a:chExt cx="1680" cy="1680"/>
              </a:xfrm>
            </p:grpSpPr>
            <p:sp>
              <p:nvSpPr>
                <p:cNvPr id="119" name="Oval 24"/>
                <p:cNvSpPr>
                  <a:spLocks noChangeArrowheads="1"/>
                </p:cNvSpPr>
                <p:nvPr/>
              </p:nvSpPr>
              <p:spPr bwMode="gray">
                <a:xfrm>
                  <a:off x="1630" y="512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tint val="57647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20" name="Freeform 25"/>
                <p:cNvSpPr>
                  <a:spLocks/>
                </p:cNvSpPr>
                <p:nvPr/>
              </p:nvSpPr>
              <p:spPr bwMode="gray">
                <a:xfrm>
                  <a:off x="1822" y="536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18" name="Text Box 26"/>
              <p:cNvSpPr txBox="1">
                <a:spLocks noChangeArrowheads="1"/>
              </p:cNvSpPr>
              <p:nvPr/>
            </p:nvSpPr>
            <p:spPr bwMode="gray">
              <a:xfrm>
                <a:off x="3987" y="1661"/>
                <a:ext cx="126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3" name="Group 27"/>
            <p:cNvGrpSpPr>
              <a:grpSpLocks/>
            </p:cNvGrpSpPr>
            <p:nvPr/>
          </p:nvGrpSpPr>
          <p:grpSpPr bwMode="auto">
            <a:xfrm>
              <a:off x="4396154" y="1866900"/>
              <a:ext cx="605204" cy="573088"/>
              <a:chOff x="3552" y="3339"/>
              <a:chExt cx="412" cy="392"/>
            </a:xfrm>
          </p:grpSpPr>
          <p:grpSp>
            <p:nvGrpSpPr>
              <p:cNvPr id="113" name="Group 28"/>
              <p:cNvGrpSpPr>
                <a:grpSpLocks/>
              </p:cNvGrpSpPr>
              <p:nvPr/>
            </p:nvGrpSpPr>
            <p:grpSpPr bwMode="auto">
              <a:xfrm>
                <a:off x="3552" y="3339"/>
                <a:ext cx="412" cy="392"/>
                <a:chOff x="2016" y="1920"/>
                <a:chExt cx="1680" cy="1680"/>
              </a:xfrm>
            </p:grpSpPr>
            <p:sp>
              <p:nvSpPr>
                <p:cNvPr id="115" name="Oval 2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79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549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16" name="Freeform 3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14" name="Text Box 31"/>
              <p:cNvSpPr txBox="1">
                <a:spLocks noChangeArrowheads="1"/>
              </p:cNvSpPr>
              <p:nvPr/>
            </p:nvSpPr>
            <p:spPr bwMode="gray">
              <a:xfrm>
                <a:off x="3715" y="3360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4" name="Group 59"/>
            <p:cNvGrpSpPr>
              <a:grpSpLocks/>
            </p:cNvGrpSpPr>
            <p:nvPr/>
          </p:nvGrpSpPr>
          <p:grpSpPr bwMode="auto">
            <a:xfrm rot="2700000">
              <a:off x="4591661" y="2550015"/>
              <a:ext cx="269875" cy="259373"/>
              <a:chOff x="3421" y="3166"/>
              <a:chExt cx="170" cy="163"/>
            </a:xfrm>
          </p:grpSpPr>
          <p:sp>
            <p:nvSpPr>
              <p:cNvPr id="111" name="Oval 37"/>
              <p:cNvSpPr>
                <a:spLocks noChangeArrowheads="1"/>
              </p:cNvSpPr>
              <p:nvPr/>
            </p:nvSpPr>
            <p:spPr bwMode="gray">
              <a:xfrm rot="18227093">
                <a:off x="3498" y="3247"/>
                <a:ext cx="76" cy="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2" name="Oval 38"/>
              <p:cNvSpPr>
                <a:spLocks noChangeArrowheads="1"/>
              </p:cNvSpPr>
              <p:nvPr/>
            </p:nvSpPr>
            <p:spPr bwMode="gray">
              <a:xfrm rot="18227093">
                <a:off x="3423" y="3159"/>
                <a:ext cx="76" cy="80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5" name="Group 42"/>
            <p:cNvGrpSpPr>
              <a:grpSpLocks/>
            </p:cNvGrpSpPr>
            <p:nvPr/>
          </p:nvGrpSpPr>
          <p:grpSpPr bwMode="auto">
            <a:xfrm>
              <a:off x="3978403" y="4967424"/>
              <a:ext cx="1418495" cy="297692"/>
              <a:chOff x="2390" y="1549"/>
              <a:chExt cx="957" cy="204"/>
            </a:xfrm>
          </p:grpSpPr>
          <p:sp>
            <p:nvSpPr>
              <p:cNvPr id="109" name="Oval 43"/>
              <p:cNvSpPr>
                <a:spLocks noChangeArrowheads="1"/>
              </p:cNvSpPr>
              <p:nvPr/>
            </p:nvSpPr>
            <p:spPr bwMode="gray">
              <a:xfrm rot="18227093">
                <a:off x="2510" y="1550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74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0" name="Oval 44"/>
              <p:cNvSpPr>
                <a:spLocks noChangeArrowheads="1"/>
              </p:cNvSpPr>
              <p:nvPr/>
            </p:nvSpPr>
            <p:spPr bwMode="gray">
              <a:xfrm rot="18227093">
                <a:off x="2393" y="1668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7C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0" name="Oval 43"/>
              <p:cNvSpPr>
                <a:spLocks noChangeArrowheads="1"/>
              </p:cNvSpPr>
              <p:nvPr/>
            </p:nvSpPr>
            <p:spPr bwMode="gray">
              <a:xfrm rot="18227093">
                <a:off x="3174" y="1546"/>
                <a:ext cx="82" cy="87"/>
              </a:xfrm>
              <a:prstGeom prst="ellipse">
                <a:avLst/>
              </a:prstGeom>
              <a:solidFill>
                <a:srgbClr val="92D05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1" name="Oval 43"/>
              <p:cNvSpPr>
                <a:spLocks noChangeArrowheads="1"/>
              </p:cNvSpPr>
              <p:nvPr/>
            </p:nvSpPr>
            <p:spPr bwMode="gray">
              <a:xfrm rot="18227093">
                <a:off x="3263" y="1668"/>
                <a:ext cx="82" cy="87"/>
              </a:xfrm>
              <a:prstGeom prst="ellipse">
                <a:avLst/>
              </a:prstGeom>
              <a:solidFill>
                <a:srgbClr val="92D05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6" name="Group 58"/>
            <p:cNvGrpSpPr>
              <a:grpSpLocks/>
            </p:cNvGrpSpPr>
            <p:nvPr/>
          </p:nvGrpSpPr>
          <p:grpSpPr bwMode="auto">
            <a:xfrm rot="1568072">
              <a:off x="5744871" y="3427762"/>
              <a:ext cx="278001" cy="290513"/>
              <a:chOff x="3483" y="2105"/>
              <a:chExt cx="175" cy="183"/>
            </a:xfrm>
          </p:grpSpPr>
          <p:sp>
            <p:nvSpPr>
              <p:cNvPr id="107" name="Oval 45"/>
              <p:cNvSpPr>
                <a:spLocks noChangeArrowheads="1"/>
              </p:cNvSpPr>
              <p:nvPr/>
            </p:nvSpPr>
            <p:spPr bwMode="gray">
              <a:xfrm rot="18227093">
                <a:off x="3582" y="2104"/>
                <a:ext cx="76" cy="7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75686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8" name="Oval 46"/>
              <p:cNvSpPr>
                <a:spLocks noChangeArrowheads="1"/>
              </p:cNvSpPr>
              <p:nvPr/>
            </p:nvSpPr>
            <p:spPr bwMode="gray">
              <a:xfrm rot="18227093">
                <a:off x="3486" y="2210"/>
                <a:ext cx="75" cy="81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75686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33" name="Text Box 48"/>
          <p:cNvSpPr txBox="1">
            <a:spLocks noChangeArrowheads="1"/>
          </p:cNvSpPr>
          <p:nvPr/>
        </p:nvSpPr>
        <p:spPr bwMode="auto">
          <a:xfrm>
            <a:off x="2664375" y="1233171"/>
            <a:ext cx="678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BOARD OF COMMUNIST PARTY LEADERS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" name="Text Box 49"/>
          <p:cNvSpPr txBox="1">
            <a:spLocks noChangeArrowheads="1"/>
          </p:cNvSpPr>
          <p:nvPr/>
        </p:nvSpPr>
        <p:spPr bwMode="auto">
          <a:xfrm>
            <a:off x="7772400" y="2746475"/>
            <a:ext cx="29845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ACADEMIC – SCIENTIFIC COMMITEE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" name="Text Box 50"/>
          <p:cNvSpPr txBox="1">
            <a:spLocks noChangeArrowheads="1"/>
          </p:cNvSpPr>
          <p:nvPr/>
        </p:nvSpPr>
        <p:spPr bwMode="auto">
          <a:xfrm>
            <a:off x="1600200" y="2684701"/>
            <a:ext cx="25939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LABOUR UNION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 Box 51"/>
          <p:cNvSpPr txBox="1">
            <a:spLocks noChangeArrowheads="1"/>
          </p:cNvSpPr>
          <p:nvPr/>
        </p:nvSpPr>
        <p:spPr bwMode="auto">
          <a:xfrm>
            <a:off x="2644940" y="5678587"/>
            <a:ext cx="3182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YOUTH AND STUDENT UNIONS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" name="Text Box 8"/>
          <p:cNvSpPr txBox="1">
            <a:spLocks noChangeArrowheads="1"/>
          </p:cNvSpPr>
          <p:nvPr/>
        </p:nvSpPr>
        <p:spPr bwMode="gray">
          <a:xfrm>
            <a:off x="4874678" y="3496259"/>
            <a:ext cx="20652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BOARD OF</a:t>
            </a:r>
          </a:p>
          <a:p>
            <a:pPr algn="ctr" eaLnBrk="0" hangingPunct="0">
              <a:defRPr/>
            </a:pP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ADMINISTRATORS</a:t>
            </a:r>
          </a:p>
        </p:txBody>
      </p:sp>
      <p:sp>
        <p:nvSpPr>
          <p:cNvPr id="49" name="Text Box 51"/>
          <p:cNvSpPr txBox="1">
            <a:spLocks noChangeArrowheads="1"/>
          </p:cNvSpPr>
          <p:nvPr/>
        </p:nvSpPr>
        <p:spPr bwMode="auto">
          <a:xfrm>
            <a:off x="6124273" y="5645256"/>
            <a:ext cx="31826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COMMITEE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62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vel 1"/>
          <p:cNvSpPr/>
          <p:nvPr/>
        </p:nvSpPr>
        <p:spPr>
          <a:xfrm>
            <a:off x="3248906" y="226931"/>
            <a:ext cx="5706888" cy="760150"/>
          </a:xfrm>
          <a:prstGeom prst="bevel">
            <a:avLst/>
          </a:prstGeom>
          <a:solidFill>
            <a:srgbClr val="0070C0"/>
          </a:solidFill>
          <a:ln cap="rnd">
            <a:beve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DEPARTMENTS</a:t>
            </a:r>
            <a:endParaRPr lang="vi-VN" sz="3600" dirty="0"/>
          </a:p>
        </p:txBody>
      </p:sp>
      <p:sp>
        <p:nvSpPr>
          <p:cNvPr id="4" name="Oval 3"/>
          <p:cNvSpPr/>
          <p:nvPr/>
        </p:nvSpPr>
        <p:spPr>
          <a:xfrm>
            <a:off x="1979651" y="2819401"/>
            <a:ext cx="1677949" cy="1560022"/>
          </a:xfrm>
          <a:prstGeom prst="ellipse">
            <a:avLst/>
          </a:prstGeom>
          <a:solidFill>
            <a:srgbClr val="C000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endParaRPr lang="en-US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ORGANIZATION AND ADMINISTRATION</a:t>
            </a:r>
            <a:endParaRPr lang="en-US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1000" dirty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5661249" y="3008916"/>
            <a:ext cx="1449349" cy="1380975"/>
          </a:xfrm>
          <a:prstGeom prst="ellipse">
            <a:avLst/>
          </a:prstGeom>
          <a:solidFill>
            <a:srgbClr val="00B0F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EDUCATION INSPECTION – STUDENT AFFAIRS</a:t>
            </a:r>
            <a:endParaRPr lang="en-US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789041" y="3008916"/>
            <a:ext cx="1449349" cy="1380975"/>
          </a:xfrm>
          <a:prstGeom prst="ellipse">
            <a:avLst/>
          </a:prstGeom>
          <a:solidFill>
            <a:srgbClr val="92D05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ACADEMIC AFFAIRS</a:t>
            </a:r>
            <a:endParaRPr lang="en-US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715956" y="4486425"/>
            <a:ext cx="1449349" cy="1380975"/>
          </a:xfrm>
          <a:prstGeom prst="ellipse">
            <a:avLst/>
          </a:prstGeom>
          <a:solidFill>
            <a:srgbClr val="7030A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 eaLnBrk="0" hangingPunct="0">
              <a:defRPr/>
            </a:pPr>
            <a:r>
              <a:rPr lang="en-US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FACILITY SUPPLY</a:t>
            </a:r>
            <a:endParaRPr lang="en-US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461449" y="3008916"/>
            <a:ext cx="1449349" cy="1380975"/>
          </a:xfrm>
          <a:prstGeom prst="ellipse">
            <a:avLst/>
          </a:prstGeom>
          <a:solidFill>
            <a:schemeClr val="accent5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FINANCIAL PLANNING</a:t>
            </a:r>
            <a:endParaRPr lang="en-US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597352" y="4486426"/>
            <a:ext cx="1632248" cy="13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SCIENTIFIC MANAGEMENT – INTERNATIONAL CORPORATION</a:t>
            </a:r>
            <a:endParaRPr lang="en-US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Up Arrow 4"/>
          <p:cNvSpPr/>
          <p:nvPr/>
        </p:nvSpPr>
        <p:spPr>
          <a:xfrm>
            <a:off x="3247598" y="1108870"/>
            <a:ext cx="5835413" cy="1296145"/>
          </a:xfrm>
          <a:prstGeom prst="upArrow">
            <a:avLst/>
          </a:prstGeom>
          <a:gradFill>
            <a:gsLst>
              <a:gs pos="11000">
                <a:schemeClr val="accent5">
                  <a:tint val="48000"/>
                  <a:satMod val="138000"/>
                  <a:lumMod val="51000"/>
                  <a:lumOff val="49000"/>
                </a:schemeClr>
              </a:gs>
              <a:gs pos="25000">
                <a:schemeClr val="accent5">
                  <a:tint val="85000"/>
                </a:schemeClr>
              </a:gs>
              <a:gs pos="40000">
                <a:schemeClr val="accent5">
                  <a:tint val="92000"/>
                </a:schemeClr>
              </a:gs>
              <a:gs pos="50000">
                <a:schemeClr val="accent5">
                  <a:tint val="93000"/>
                </a:schemeClr>
              </a:gs>
              <a:gs pos="60000">
                <a:schemeClr val="accent5">
                  <a:tint val="92000"/>
                </a:schemeClr>
              </a:gs>
              <a:gs pos="75000">
                <a:schemeClr val="accent5">
                  <a:tint val="83000"/>
                  <a:satMod val="108000"/>
                </a:schemeClr>
              </a:gs>
              <a:gs pos="84000">
                <a:schemeClr val="accent5">
                  <a:tint val="48000"/>
                  <a:satMod val="150000"/>
                </a:schemeClr>
              </a:gs>
            </a:gsLst>
          </a:gradFill>
          <a:effectLst>
            <a:glow rad="101500">
              <a:schemeClr val="accent5">
                <a:alpha val="42000"/>
                <a:satMod val="120000"/>
              </a:schemeClr>
            </a:glow>
            <a:softEdge rad="63500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DEPARTMENTS</a:t>
            </a:r>
            <a:endParaRPr lang="vi-VN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val 10"/>
          <p:cNvSpPr/>
          <p:nvPr/>
        </p:nvSpPr>
        <p:spPr>
          <a:xfrm>
            <a:off x="2892503" y="4486426"/>
            <a:ext cx="1449349" cy="1380975"/>
          </a:xfrm>
          <a:prstGeom prst="ellipse">
            <a:avLst/>
          </a:prstGeom>
          <a:solidFill>
            <a:schemeClr val="accent6">
              <a:lumMod val="25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 eaLnBrk="0" hangingPunct="0">
              <a:defRPr/>
            </a:pPr>
            <a:r>
              <a:rPr lang="en-US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TESTING - QUALITY ASSURANCE</a:t>
            </a:r>
            <a:endParaRPr lang="en-US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456652" y="4374351"/>
            <a:ext cx="1449349" cy="1380975"/>
          </a:xfrm>
          <a:prstGeom prst="ellipse">
            <a:avLst/>
          </a:prstGeom>
          <a:solidFill>
            <a:srgbClr val="FFC0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FACILITY MANAGEMENT - SERVICE</a:t>
            </a:r>
            <a:endParaRPr lang="en-US" sz="105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56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184525" y="1079516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ltGray">
          <a:xfrm rot="5400000">
            <a:off x="-888207" y="1527174"/>
            <a:ext cx="4824413" cy="4770438"/>
          </a:xfrm>
          <a:custGeom>
            <a:avLst/>
            <a:gdLst>
              <a:gd name="T0" fmla="*/ 2412207 w 21600"/>
              <a:gd name="T1" fmla="*/ 0 h 21600"/>
              <a:gd name="T2" fmla="*/ 36183 w 21600"/>
              <a:gd name="T3" fmla="*/ 2349441 h 21600"/>
              <a:gd name="T4" fmla="*/ 2412207 w 21600"/>
              <a:gd name="T5" fmla="*/ 71115 h 21600"/>
              <a:gd name="T6" fmla="*/ 4788230 w 21600"/>
              <a:gd name="T7" fmla="*/ 2349441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solidFill>
            <a:srgbClr val="0070C0"/>
          </a:solidFill>
          <a:ln w="9525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ltGray">
          <a:xfrm rot="5400000" flipH="1">
            <a:off x="-492125" y="1948687"/>
            <a:ext cx="4032250" cy="3929063"/>
          </a:xfrm>
          <a:custGeom>
            <a:avLst/>
            <a:gdLst>
              <a:gd name="T0" fmla="*/ 376366625 w 21600"/>
              <a:gd name="T1" fmla="*/ 0 h 21600"/>
              <a:gd name="T2" fmla="*/ 187207639 w 21600"/>
              <a:gd name="T3" fmla="*/ 357350424 h 21600"/>
              <a:gd name="T4" fmla="*/ 376366625 w 21600"/>
              <a:gd name="T5" fmla="*/ 355497399 h 21600"/>
              <a:gd name="T6" fmla="*/ 565525658 w 21600"/>
              <a:gd name="T7" fmla="*/ 35735042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0070C0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gray">
          <a:xfrm>
            <a:off x="3184525" y="1731598"/>
            <a:ext cx="4465638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INFORMATION TECHNOLOGY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gray">
          <a:xfrm>
            <a:off x="3679826" y="2313003"/>
            <a:ext cx="5235575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MECHANICAL ENGINEERING TECHNOLOGY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39"/>
          <p:cNvSpPr>
            <a:spLocks noChangeArrowheads="1"/>
          </p:cNvSpPr>
          <p:nvPr/>
        </p:nvSpPr>
        <p:spPr bwMode="gray">
          <a:xfrm>
            <a:off x="3886201" y="2905035"/>
            <a:ext cx="6748331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ELECTRICAL-ELECTRONICS ENGINEERING TECHNOLOGY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70"/>
          <p:cNvSpPr>
            <a:spLocks noChangeArrowheads="1"/>
          </p:cNvSpPr>
          <p:nvPr/>
        </p:nvSpPr>
        <p:spPr bwMode="gray">
          <a:xfrm>
            <a:off x="2370932" y="1138632"/>
            <a:ext cx="511333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FOUNDATION SCIENCE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pic>
        <p:nvPicPr>
          <p:cNvPr id="29" name="Picture 62" descr="B_W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3178186"/>
            <a:ext cx="1844675" cy="1383506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  <p:sp>
        <p:nvSpPr>
          <p:cNvPr id="30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FACULTIES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30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057400" y="1511152"/>
            <a:ext cx="360040" cy="317649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2742389" y="1826775"/>
            <a:ext cx="360040" cy="317649"/>
          </a:xfrm>
          <a:prstGeom prst="ellipse">
            <a:avLst/>
          </a:prstGeom>
          <a:solidFill>
            <a:srgbClr val="00206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3248980" y="2425552"/>
            <a:ext cx="360040" cy="317649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3565913" y="3011355"/>
            <a:ext cx="360040" cy="317649"/>
          </a:xfrm>
          <a:prstGeom prst="ellipse">
            <a:avLst/>
          </a:prstGeom>
          <a:solidFill>
            <a:schemeClr val="accent6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6" name="AutoShape 40"/>
          <p:cNvSpPr>
            <a:spLocks noChangeArrowheads="1"/>
          </p:cNvSpPr>
          <p:nvPr/>
        </p:nvSpPr>
        <p:spPr bwMode="gray">
          <a:xfrm>
            <a:off x="3479800" y="5334000"/>
            <a:ext cx="391160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POLITICAL THEORIES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gray">
          <a:xfrm>
            <a:off x="4114800" y="3525778"/>
            <a:ext cx="6519731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HEAT-REFRIGERATION ENGINEERING TECHNOLOGY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AutoShape 26"/>
          <p:cNvSpPr>
            <a:spLocks noChangeArrowheads="1"/>
          </p:cNvSpPr>
          <p:nvPr/>
        </p:nvSpPr>
        <p:spPr bwMode="gray">
          <a:xfrm>
            <a:off x="4062414" y="4122158"/>
            <a:ext cx="531018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AUTOMOTIVE ENGINEERING TECHNOLOGY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44"/>
          <p:cNvSpPr>
            <a:spLocks noChangeArrowheads="1"/>
          </p:cNvSpPr>
          <p:nvPr/>
        </p:nvSpPr>
        <p:spPr bwMode="gray">
          <a:xfrm>
            <a:off x="3886201" y="4726003"/>
            <a:ext cx="519588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GARMENT TECHNOLOGY-FASHION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678560" y="3620955"/>
            <a:ext cx="360040" cy="317649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3643683" y="4215259"/>
            <a:ext cx="360040" cy="317649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3429000" y="4821179"/>
            <a:ext cx="360040" cy="317649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13673" y="5403971"/>
            <a:ext cx="360040" cy="317649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8" name="AutoShape 40"/>
          <p:cNvSpPr>
            <a:spLocks noChangeArrowheads="1"/>
          </p:cNvSpPr>
          <p:nvPr/>
        </p:nvSpPr>
        <p:spPr bwMode="gray">
          <a:xfrm>
            <a:off x="2819400" y="5929343"/>
            <a:ext cx="391160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ECONOMICS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2370931" y="5865695"/>
            <a:ext cx="360040" cy="31764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56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184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ltGray">
          <a:xfrm rot="5400000">
            <a:off x="-888207" y="1527174"/>
            <a:ext cx="4824413" cy="4770438"/>
          </a:xfrm>
          <a:custGeom>
            <a:avLst/>
            <a:gdLst>
              <a:gd name="T0" fmla="*/ 2412207 w 21600"/>
              <a:gd name="T1" fmla="*/ 0 h 21600"/>
              <a:gd name="T2" fmla="*/ 36183 w 21600"/>
              <a:gd name="T3" fmla="*/ 2349441 h 21600"/>
              <a:gd name="T4" fmla="*/ 2412207 w 21600"/>
              <a:gd name="T5" fmla="*/ 71115 h 21600"/>
              <a:gd name="T6" fmla="*/ 4788230 w 21600"/>
              <a:gd name="T7" fmla="*/ 2349441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solidFill>
            <a:srgbClr val="0070C0"/>
          </a:solidFill>
          <a:ln w="9525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ltGray">
          <a:xfrm rot="5400000" flipH="1">
            <a:off x="-492125" y="1948687"/>
            <a:ext cx="4032250" cy="3929063"/>
          </a:xfrm>
          <a:custGeom>
            <a:avLst/>
            <a:gdLst>
              <a:gd name="T0" fmla="*/ 376366625 w 21600"/>
              <a:gd name="T1" fmla="*/ 0 h 21600"/>
              <a:gd name="T2" fmla="*/ 187207639 w 21600"/>
              <a:gd name="T3" fmla="*/ 357350424 h 21600"/>
              <a:gd name="T4" fmla="*/ 376366625 w 21600"/>
              <a:gd name="T5" fmla="*/ 355497399 h 21600"/>
              <a:gd name="T6" fmla="*/ 565525658 w 21600"/>
              <a:gd name="T7" fmla="*/ 35735042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0070C0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40"/>
          <p:cNvSpPr>
            <a:spLocks noChangeArrowheads="1"/>
          </p:cNvSpPr>
          <p:nvPr/>
        </p:nvSpPr>
        <p:spPr bwMode="gray">
          <a:xfrm>
            <a:off x="2874368" y="5877453"/>
            <a:ext cx="4547592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HEALTH CARE CENTER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AutoShape 8"/>
          <p:cNvSpPr>
            <a:spLocks noChangeArrowheads="1"/>
          </p:cNvSpPr>
          <p:nvPr/>
        </p:nvSpPr>
        <p:spPr bwMode="gray">
          <a:xfrm>
            <a:off x="3201988" y="1675204"/>
            <a:ext cx="4418012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LY TU TRONG HIGH SCHOOL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62" descr="B_W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3178186"/>
            <a:ext cx="1844675" cy="1383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HIGH SCHOOL - CENTERS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30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811155" y="1929205"/>
            <a:ext cx="360040" cy="317649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636640" y="3178187"/>
            <a:ext cx="360040" cy="317649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459088" y="5850348"/>
            <a:ext cx="360040" cy="317649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gray">
          <a:xfrm>
            <a:off x="4057924" y="3069302"/>
            <a:ext cx="4455517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LY TU TRONG TRAINING CENTER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gray">
          <a:xfrm>
            <a:off x="3717441" y="2387600"/>
            <a:ext cx="493319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INFORMATION CENTER - LIBRARY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276600" y="2482776"/>
            <a:ext cx="360040" cy="317649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647526" y="3918886"/>
            <a:ext cx="360040" cy="317649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8"/>
          <p:cNvSpPr>
            <a:spLocks noChangeArrowheads="1"/>
          </p:cNvSpPr>
          <p:nvPr/>
        </p:nvSpPr>
        <p:spPr bwMode="gray">
          <a:xfrm>
            <a:off x="4079524" y="3810000"/>
            <a:ext cx="4455517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GERMAN CENTER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500163" y="4618476"/>
            <a:ext cx="360040" cy="317649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8"/>
          <p:cNvSpPr>
            <a:spLocks noChangeArrowheads="1"/>
          </p:cNvSpPr>
          <p:nvPr/>
        </p:nvSpPr>
        <p:spPr bwMode="gray">
          <a:xfrm>
            <a:off x="3948083" y="4561692"/>
            <a:ext cx="5724280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TECHNOLOGY RESEARCH &amp; TRANSFER CENTER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128492" y="5285894"/>
            <a:ext cx="360040" cy="317649"/>
          </a:xfrm>
          <a:prstGeom prst="ellipse">
            <a:avLst/>
          </a:prstGeom>
          <a:solidFill>
            <a:srgbClr val="00206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AutoShape 8"/>
          <p:cNvSpPr>
            <a:spLocks noChangeArrowheads="1"/>
          </p:cNvSpPr>
          <p:nvPr/>
        </p:nvSpPr>
        <p:spPr bwMode="gray">
          <a:xfrm>
            <a:off x="3576412" y="5229110"/>
            <a:ext cx="5724280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REGULAR EDUCATION CENTER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94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243</Words>
  <Application>Microsoft Office PowerPoint</Application>
  <PresentationFormat>Widescreen</PresentationFormat>
  <Paragraphs>74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Segoe UI</vt:lpstr>
      <vt:lpstr>Times New Roman</vt:lpstr>
      <vt:lpstr>VNI-Bandit</vt:lpstr>
      <vt:lpstr>Office Theme</vt:lpstr>
      <vt:lpstr>LY TU TRONG TECHNICAL COLLEGE HO CHI MINH CITY</vt:lpstr>
      <vt:lpstr>PowerPoint Presentation</vt:lpstr>
      <vt:lpstr>FUTURE OVERALL PLANNING OF LY TU TRONG TECHNICAL COLLEGE HO CHI MINH CITY</vt:lpstr>
      <vt:lpstr>CONTENT</vt:lpstr>
      <vt:lpstr>History and development</vt:lpstr>
      <vt:lpstr>ACADEMIC PROGRAMS</vt:lpstr>
      <vt:lpstr>ORGANIZATION</vt:lpstr>
      <vt:lpstr>PowerPoint Presentation</vt:lpstr>
      <vt:lpstr>FACULTIES</vt:lpstr>
      <vt:lpstr>HIGH SCHOOL - CENTERS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Nguyen</dc:creator>
  <cp:lastModifiedBy>Rachel Nguyen</cp:lastModifiedBy>
  <cp:revision>2</cp:revision>
  <dcterms:created xsi:type="dcterms:W3CDTF">2015-10-15T07:53:55Z</dcterms:created>
  <dcterms:modified xsi:type="dcterms:W3CDTF">2015-10-15T07:55:11Z</dcterms:modified>
</cp:coreProperties>
</file>